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53" r:id="rId5"/>
    <p:sldId id="367" r:id="rId6"/>
    <p:sldId id="361" r:id="rId7"/>
    <p:sldId id="381" r:id="rId8"/>
    <p:sldId id="382" r:id="rId9"/>
    <p:sldId id="354" r:id="rId10"/>
    <p:sldId id="331" r:id="rId11"/>
    <p:sldId id="383" r:id="rId12"/>
    <p:sldId id="345" r:id="rId13"/>
    <p:sldId id="370" r:id="rId14"/>
    <p:sldId id="357" r:id="rId15"/>
    <p:sldId id="362" r:id="rId16"/>
    <p:sldId id="363" r:id="rId17"/>
    <p:sldId id="364" r:id="rId18"/>
    <p:sldId id="373" r:id="rId19"/>
    <p:sldId id="371" r:id="rId20"/>
    <p:sldId id="372" r:id="rId21"/>
    <p:sldId id="347" r:id="rId22"/>
    <p:sldId id="375" r:id="rId23"/>
    <p:sldId id="376" r:id="rId24"/>
    <p:sldId id="377" r:id="rId25"/>
    <p:sldId id="378" r:id="rId26"/>
    <p:sldId id="379" r:id="rId27"/>
    <p:sldId id="348" r:id="rId28"/>
    <p:sldId id="380" r:id="rId29"/>
    <p:sldId id="329" r:id="rId30"/>
    <p:sldId id="368" r:id="rId31"/>
    <p:sldId id="35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4" name="Abhishek 287" initials="A2" lastIdx="1" clrIdx="3">
    <p:extLst>
      <p:ext uri="{19B8F6BF-5375-455C-9EA6-DF929625EA0E}">
        <p15:presenceInfo xmlns:p15="http://schemas.microsoft.com/office/powerpoint/2012/main" userId="100af03db89cf8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966" autoAdjust="0"/>
  </p:normalViewPr>
  <p:slideViewPr>
    <p:cSldViewPr snapToGrid="0">
      <p:cViewPr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A721-87A9-5009-53D3-9B4FF26E4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6B995-1D0F-55EC-63E5-CF88F1726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441B8-8F3A-42E3-9D92-380F07424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DC13-45E4-827F-A2D8-AB91F0614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58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A721-87A9-5009-53D3-9B4FF26E4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6B995-1D0F-55EC-63E5-CF88F1726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441B8-8F3A-42E3-9D92-380F07424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DC13-45E4-827F-A2D8-AB91F0614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34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0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37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893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32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91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588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HTML Advanced + CSS Basics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</p:spPr>
        <p:txBody>
          <a:bodyPr/>
          <a:lstStyle/>
          <a:p>
            <a:r>
              <a:rPr lang="en-US" dirty="0">
                <a:latin typeface="Sitka Subheading" pitchFamily="2" charset="0"/>
              </a:rPr>
              <a:t>By Lalita Joshi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Introduction to CSS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7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AD356-4261-BFAA-BDE3-5D211C6A0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80DD-08F3-3B2F-0715-CD5A443B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Introduction to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69D3E-A15B-2BE1-79BB-143A37E8B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72601" y="549220"/>
            <a:ext cx="6671056" cy="4135901"/>
          </a:xfr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CSS = Cascading Style Sheets</a:t>
            </a:r>
          </a:p>
          <a:p>
            <a:pPr marL="0" indent="0">
              <a:buNone/>
            </a:pPr>
            <a:endParaRPr lang="en-US" sz="2400" dirty="0">
              <a:latin typeface="Sitka Subheading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Used for styling HTML pages</a:t>
            </a:r>
          </a:p>
          <a:p>
            <a:pPr marL="0" indent="0">
              <a:buNone/>
            </a:pPr>
            <a:endParaRPr lang="en-US" sz="2400" dirty="0">
              <a:latin typeface="Sitka Subheading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Three types:</a:t>
            </a:r>
          </a:p>
          <a:p>
            <a:pPr marL="0" indent="0">
              <a:buNone/>
            </a:pPr>
            <a:endParaRPr lang="en-US" sz="2400" dirty="0">
              <a:latin typeface="Sitka Subheading" pitchFamily="2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Sitka Subheading" pitchFamily="2" charset="0"/>
              </a:rPr>
              <a:t>Inline CSS → inside tag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Sitka Subheading" pitchFamily="2" charset="0"/>
              </a:rPr>
              <a:t>Internal CSS → inside &lt;style&gt; in &lt;head&gt;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Sitka Subheading" pitchFamily="2" charset="0"/>
              </a:rPr>
              <a:t>External CSS → in separate file </a:t>
            </a:r>
            <a:r>
              <a:rPr lang="en-US" sz="2400" b="1" dirty="0">
                <a:latin typeface="Sitka Subheading" pitchFamily="2" charset="0"/>
              </a:rPr>
              <a:t>(.</a:t>
            </a:r>
            <a:r>
              <a:rPr lang="en-US" sz="2400" b="1" dirty="0" err="1">
                <a:latin typeface="Sitka Subheading" pitchFamily="2" charset="0"/>
              </a:rPr>
              <a:t>css</a:t>
            </a:r>
            <a:r>
              <a:rPr lang="en-US" sz="2400" b="1" dirty="0">
                <a:latin typeface="Sitka Subheading" pitchFamily="2" charset="0"/>
              </a:rPr>
              <a:t>)</a:t>
            </a:r>
            <a:r>
              <a:rPr lang="en-US" sz="2400" dirty="0">
                <a:latin typeface="Sitka Subheading" pitchFamily="2" charset="0"/>
              </a:rPr>
              <a:t> </a:t>
            </a:r>
            <a:r>
              <a:rPr lang="en-US" sz="2400" dirty="0" err="1">
                <a:latin typeface="Sitka Subheading" pitchFamily="2" charset="0"/>
              </a:rPr>
              <a:t>extention</a:t>
            </a:r>
            <a:r>
              <a:rPr lang="en-US" sz="2400" dirty="0">
                <a:latin typeface="Sitka Subheading" pitchFamily="2" charset="0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96A44-E58C-2F26-8EA9-1F1E276E61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413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AD356-4261-BFAA-BDE3-5D211C6A0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80DD-08F3-3B2F-0715-CD5A443B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1. Inline CSS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69D3E-A15B-2BE1-79BB-143A37E8B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72601" y="1087102"/>
            <a:ext cx="6248255" cy="4166215"/>
          </a:xfr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400" b="1" dirty="0">
                <a:latin typeface="Sitka Subheading" pitchFamily="2" charset="0"/>
              </a:rPr>
              <a:t> </a:t>
            </a:r>
            <a:r>
              <a:rPr lang="en-US" sz="2400" dirty="0">
                <a:latin typeface="Sitka Subheading" pitchFamily="2" charset="0"/>
              </a:rPr>
              <a:t>Inline CSS means writing CSS directly inside the HTML tag using the </a:t>
            </a:r>
            <a:r>
              <a:rPr lang="en-US" sz="2400" b="1" dirty="0">
                <a:latin typeface="Sitka Subheading" pitchFamily="2" charset="0"/>
              </a:rPr>
              <a:t>Style</a:t>
            </a:r>
            <a:r>
              <a:rPr lang="en-US" sz="2400" dirty="0">
                <a:latin typeface="Sitka Subheading" pitchFamily="2" charset="0"/>
              </a:rPr>
              <a:t> attribute.</a:t>
            </a:r>
            <a:endParaRPr lang="en-US" sz="2400" b="1" dirty="0">
              <a:latin typeface="Sitka Subheading" pitchFamily="2" charset="0"/>
            </a:endParaRPr>
          </a:p>
          <a:p>
            <a:pPr marL="0" indent="0">
              <a:buNone/>
            </a:pPr>
            <a:endParaRPr lang="en-US" sz="2400" b="1" dirty="0">
              <a:latin typeface="Sitka Subheading" pitchFamily="2" charset="0"/>
            </a:endParaRPr>
          </a:p>
          <a:p>
            <a:pPr marL="0" indent="0">
              <a:buNone/>
            </a:pPr>
            <a:endParaRPr lang="en-US" sz="2400" b="1" dirty="0">
              <a:latin typeface="Sitka Subheading" pitchFamily="2" charset="0"/>
            </a:endParaRPr>
          </a:p>
          <a:p>
            <a:pPr marL="0" indent="0">
              <a:buNone/>
            </a:pPr>
            <a:endParaRPr lang="en-US" sz="2400" b="1" dirty="0">
              <a:latin typeface="Sitka Subheading" pitchFamily="2" charset="0"/>
            </a:endParaRPr>
          </a:p>
          <a:p>
            <a:pPr marL="0" indent="0">
              <a:buNone/>
            </a:pPr>
            <a:r>
              <a:rPr lang="en-US" sz="2400" b="1" dirty="0">
                <a:latin typeface="Sitka Subheading" pitchFamily="2" charset="0"/>
              </a:rPr>
              <a:t>HTML FILE :</a:t>
            </a:r>
          </a:p>
          <a:p>
            <a:pPr marL="0" indent="0">
              <a:buNone/>
            </a:pPr>
            <a:endParaRPr lang="en-US" sz="2400" dirty="0">
              <a:latin typeface="Sitka Subheading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&lt;p style="</a:t>
            </a:r>
            <a:r>
              <a:rPr lang="en-US" sz="2400" dirty="0" err="1">
                <a:latin typeface="Sitka Subheading" pitchFamily="2" charset="0"/>
              </a:rPr>
              <a:t>color:blue</a:t>
            </a:r>
            <a:r>
              <a:rPr lang="en-US" sz="2400" dirty="0">
                <a:latin typeface="Sitka Subheading" pitchFamily="2" charset="0"/>
              </a:rPr>
              <a:t>; font-size:20px;"&gt;</a:t>
            </a: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  This is blue text with inline CSS.&lt;/p&gt;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96A44-E58C-2F26-8EA9-1F1E276E61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58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AD356-4261-BFAA-BDE3-5D211C6A0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80DD-08F3-3B2F-0715-CD5A443B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2 Internal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69D3E-A15B-2BE1-79BB-143A37E8B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72600" y="549220"/>
            <a:ext cx="6248255" cy="6172255"/>
          </a:xfrm>
          <a:noFill/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endParaRPr lang="en-US" sz="2400" b="1" dirty="0">
              <a:latin typeface="Sitka Subheading" pitchFamily="2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Sitka Subheading" pitchFamily="2" charset="0"/>
              </a:rPr>
              <a:t>Internal CSS means writing CSS inside the </a:t>
            </a:r>
            <a:r>
              <a:rPr lang="en-US" sz="2400" b="1" dirty="0">
                <a:latin typeface="Sitka Subheading" pitchFamily="2" charset="0"/>
              </a:rPr>
              <a:t>&lt;style&gt; </a:t>
            </a:r>
            <a:r>
              <a:rPr lang="en-US" sz="2400" dirty="0">
                <a:latin typeface="Sitka Subheading" pitchFamily="2" charset="0"/>
              </a:rPr>
              <a:t>tag within the </a:t>
            </a:r>
            <a:r>
              <a:rPr lang="en-US" sz="2400" b="1" dirty="0">
                <a:latin typeface="Sitka Subheading" pitchFamily="2" charset="0"/>
              </a:rPr>
              <a:t>&lt;head&gt; </a:t>
            </a:r>
            <a:r>
              <a:rPr lang="en-US" sz="2400" dirty="0">
                <a:latin typeface="Sitka Subheading" pitchFamily="2" charset="0"/>
              </a:rPr>
              <a:t>section of an HTML document.</a:t>
            </a:r>
          </a:p>
          <a:p>
            <a:pPr marL="0" indent="0">
              <a:buNone/>
            </a:pPr>
            <a:endParaRPr lang="en-US" sz="2400" b="1" dirty="0">
              <a:latin typeface="Sitka Subheading" pitchFamily="2" charset="0"/>
            </a:endParaRPr>
          </a:p>
          <a:p>
            <a:pPr marL="0" indent="0">
              <a:buNone/>
            </a:pPr>
            <a:endParaRPr lang="en-US" sz="2400" b="1" dirty="0">
              <a:latin typeface="Sitka Subheading" pitchFamily="2" charset="0"/>
            </a:endParaRPr>
          </a:p>
          <a:p>
            <a:pPr marL="0" indent="0">
              <a:buNone/>
            </a:pPr>
            <a:endParaRPr lang="en-US" sz="2400" b="1" dirty="0">
              <a:latin typeface="Sitka Subheading" pitchFamily="2" charset="0"/>
            </a:endParaRPr>
          </a:p>
          <a:p>
            <a:pPr marL="0" indent="0">
              <a:buNone/>
            </a:pPr>
            <a:r>
              <a:rPr lang="en-US" sz="2400" b="1" dirty="0">
                <a:latin typeface="Sitka Subheading" pitchFamily="2" charset="0"/>
              </a:rPr>
              <a:t>HTML FILE :</a:t>
            </a:r>
          </a:p>
          <a:p>
            <a:pPr marL="0" indent="0">
              <a:buNone/>
            </a:pPr>
            <a:endParaRPr lang="en-US" sz="2400" b="1" dirty="0">
              <a:latin typeface="Sitka Subheading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&lt;head&gt;</a:t>
            </a: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&lt;style&gt;  </a:t>
            </a: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body { background-color: </a:t>
            </a:r>
            <a:r>
              <a:rPr lang="en-US" sz="2400" dirty="0" err="1">
                <a:latin typeface="Sitka Subheading" pitchFamily="2" charset="0"/>
              </a:rPr>
              <a:t>lightyellow</a:t>
            </a:r>
            <a:r>
              <a:rPr lang="en-US" sz="2400" dirty="0">
                <a:latin typeface="Sitka Subheading" pitchFamily="2" charset="0"/>
              </a:rPr>
              <a:t>; } </a:t>
            </a: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 h1 { color: red; }</a:t>
            </a: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&lt;/style&gt;</a:t>
            </a: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&lt;/head&gt;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96A44-E58C-2F26-8EA9-1F1E276E61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22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AD356-4261-BFAA-BDE3-5D211C6A0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80DD-08F3-3B2F-0715-CD5A443B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3 External CSS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69D3E-A15B-2BE1-79BB-143A37E8B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89468" y="2440073"/>
            <a:ext cx="6248255" cy="2731307"/>
          </a:xfr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Sitka Subheading" pitchFamily="2" charset="0"/>
              </a:rPr>
              <a:t>Create style.css: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Sitka Subheading" pitchFamily="2" charset="0"/>
              </a:rPr>
              <a:t>body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Sitka Subheading" pitchFamily="2" charset="0"/>
              </a:rPr>
              <a:t>{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Sitka Subheading" pitchFamily="2" charset="0"/>
              </a:rPr>
              <a:t> font-family: Arial;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Sitka Subheading" pitchFamily="2" charset="0"/>
              </a:rPr>
              <a:t> background-color: </a:t>
            </a:r>
            <a:r>
              <a:rPr lang="en-US" sz="2400" dirty="0" err="1">
                <a:solidFill>
                  <a:schemeClr val="tx1"/>
                </a:solidFill>
                <a:latin typeface="Sitka Subheading" pitchFamily="2" charset="0"/>
              </a:rPr>
              <a:t>lightblue</a:t>
            </a:r>
            <a:r>
              <a:rPr lang="en-US" sz="2400" dirty="0">
                <a:solidFill>
                  <a:schemeClr val="tx1"/>
                </a:solidFill>
                <a:latin typeface="Sitka Subheading" pitchFamily="2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Sitka Subheading" pitchFamily="2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96A44-E58C-2F26-8EA9-1F1E276E61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B80AA-3B81-4984-8C86-13896AEB2221}"/>
              </a:ext>
            </a:extLst>
          </p:cNvPr>
          <p:cNvSpPr txBox="1"/>
          <p:nvPr/>
        </p:nvSpPr>
        <p:spPr>
          <a:xfrm>
            <a:off x="5389468" y="5372387"/>
            <a:ext cx="6248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Sitka Subheading" pitchFamily="2" charset="0"/>
              </a:rPr>
              <a:t>2</a:t>
            </a:r>
            <a:r>
              <a:rPr lang="en-IN" sz="2400" b="1" dirty="0">
                <a:latin typeface="Sitka Subheading" pitchFamily="2" charset="0"/>
              </a:rPr>
              <a:t>.  </a:t>
            </a:r>
            <a:r>
              <a:rPr lang="en-IN" sz="2200" b="1" dirty="0">
                <a:latin typeface="Sitka Subheading" pitchFamily="2" charset="0"/>
              </a:rPr>
              <a:t>Link in HTML File</a:t>
            </a:r>
          </a:p>
          <a:p>
            <a:endParaRPr lang="en-IN" sz="2400" dirty="0">
              <a:latin typeface="Sitka Subheading" pitchFamily="2" charset="0"/>
            </a:endParaRPr>
          </a:p>
          <a:p>
            <a:r>
              <a:rPr lang="en-IN" sz="2200" dirty="0">
                <a:latin typeface="Sitka Subheading" pitchFamily="2" charset="0"/>
              </a:rPr>
              <a:t>&lt;link </a:t>
            </a:r>
            <a:r>
              <a:rPr lang="en-IN" sz="2200" dirty="0" err="1">
                <a:latin typeface="Sitka Subheading" pitchFamily="2" charset="0"/>
              </a:rPr>
              <a:t>rel</a:t>
            </a:r>
            <a:r>
              <a:rPr lang="en-IN" sz="2200" dirty="0">
                <a:latin typeface="Sitka Subheading" pitchFamily="2" charset="0"/>
              </a:rPr>
              <a:t>="stylesheet" </a:t>
            </a:r>
            <a:r>
              <a:rPr lang="en-IN" sz="2200" dirty="0" err="1">
                <a:latin typeface="Sitka Subheading" pitchFamily="2" charset="0"/>
              </a:rPr>
              <a:t>href</a:t>
            </a:r>
            <a:r>
              <a:rPr lang="en-IN" sz="2200" dirty="0">
                <a:latin typeface="Sitka Subheading" pitchFamily="2" charset="0"/>
              </a:rPr>
              <a:t>="style.css"&gt;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7FAC8-4FFD-4CD8-B32A-720B6FC23616}"/>
              </a:ext>
            </a:extLst>
          </p:cNvPr>
          <p:cNvSpPr txBox="1"/>
          <p:nvPr/>
        </p:nvSpPr>
        <p:spPr>
          <a:xfrm>
            <a:off x="5468470" y="465873"/>
            <a:ext cx="6169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Sitka Subheading" pitchFamily="2" charset="0"/>
              </a:rPr>
              <a:t>External CSS means writing all your CSS code in a separatee </a:t>
            </a:r>
            <a:r>
              <a:rPr lang="en-IN" sz="2000" b="1" dirty="0">
                <a:latin typeface="Sitka Subheading" pitchFamily="2" charset="0"/>
              </a:rPr>
              <a:t>.</a:t>
            </a:r>
            <a:r>
              <a:rPr lang="en-IN" sz="2000" b="1" dirty="0" err="1">
                <a:latin typeface="Sitka Subheading" pitchFamily="2" charset="0"/>
              </a:rPr>
              <a:t>css</a:t>
            </a:r>
            <a:r>
              <a:rPr lang="en-IN" sz="2000" b="1" dirty="0">
                <a:latin typeface="Sitka Subheading" pitchFamily="2" charset="0"/>
              </a:rPr>
              <a:t>  </a:t>
            </a:r>
            <a:r>
              <a:rPr lang="en-IN" sz="2000" dirty="0">
                <a:latin typeface="Sitka Subheading" pitchFamily="2" charset="0"/>
              </a:rPr>
              <a:t>file and linking it to your HTML file using the </a:t>
            </a:r>
            <a:r>
              <a:rPr lang="en-IN" sz="2000" b="1" dirty="0">
                <a:latin typeface="Sitka Subheading" pitchFamily="2" charset="0"/>
              </a:rPr>
              <a:t>&lt;link&gt;</a:t>
            </a:r>
            <a:r>
              <a:rPr lang="en-IN" sz="2000" dirty="0">
                <a:latin typeface="Sitka Subheading" pitchFamily="2" charset="0"/>
              </a:rPr>
              <a:t>Tag inside the </a:t>
            </a:r>
            <a:r>
              <a:rPr lang="en-IN" sz="2000" b="1" dirty="0">
                <a:latin typeface="Sitka Subheading" pitchFamily="2" charset="0"/>
              </a:rPr>
              <a:t>&lt;head&gt; </a:t>
            </a:r>
            <a:r>
              <a:rPr lang="en-IN" sz="2000" dirty="0">
                <a:latin typeface="Sitka Subheading" pitchFamily="2" charset="0"/>
              </a:rPr>
              <a:t>section.</a:t>
            </a:r>
          </a:p>
        </p:txBody>
      </p:sp>
    </p:spTree>
    <p:extLst>
      <p:ext uri="{BB962C8B-B14F-4D97-AF65-F5344CB8AC3E}">
        <p14:creationId xmlns:p14="http://schemas.microsoft.com/office/powerpoint/2010/main" val="858108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CSS Selectors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2229" y="2523744"/>
            <a:ext cx="6110514" cy="3694176"/>
          </a:xfrm>
        </p:spPr>
        <p:txBody>
          <a:bodyPr/>
          <a:lstStyle/>
          <a:p>
            <a:r>
              <a:rPr lang="en-US" dirty="0">
                <a:latin typeface="Sitka Subheading" pitchFamily="2" charset="0"/>
              </a:rPr>
              <a:t>ID Selector:  #idName { }</a:t>
            </a:r>
          </a:p>
          <a:p>
            <a:r>
              <a:rPr lang="en-US" dirty="0">
                <a:latin typeface="Sitka Subheading" pitchFamily="2" charset="0"/>
              </a:rPr>
              <a:t>Class Selector:  .</a:t>
            </a:r>
            <a:r>
              <a:rPr lang="en-US" dirty="0" err="1">
                <a:latin typeface="Sitka Subheading" pitchFamily="2" charset="0"/>
              </a:rPr>
              <a:t>className</a:t>
            </a:r>
            <a:r>
              <a:rPr lang="en-US" dirty="0">
                <a:latin typeface="Sitka Subheading" pitchFamily="2" charset="0"/>
              </a:rPr>
              <a:t> { }</a:t>
            </a:r>
          </a:p>
          <a:p>
            <a:r>
              <a:rPr lang="en-US" dirty="0">
                <a:latin typeface="Sitka Subheading" pitchFamily="2" charset="0"/>
              </a:rPr>
              <a:t>Group Selector:  h1, p { }</a:t>
            </a:r>
          </a:p>
          <a:p>
            <a:r>
              <a:rPr lang="en-US" dirty="0">
                <a:latin typeface="Sitka Subheading" pitchFamily="2" charset="0"/>
              </a:rPr>
              <a:t>Universal Selector:  * {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133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IN" dirty="0"/>
              <a:t>Id Selector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2228" y="2523744"/>
            <a:ext cx="7620853" cy="3694176"/>
          </a:xfrm>
        </p:spPr>
        <p:txBody>
          <a:bodyPr/>
          <a:lstStyle/>
          <a:p>
            <a:r>
              <a:rPr lang="en-US" sz="2000" dirty="0">
                <a:latin typeface="Sitka Subheading" pitchFamily="2" charset="0"/>
              </a:rPr>
              <a:t>Think of </a:t>
            </a:r>
            <a:r>
              <a:rPr lang="en-US" sz="2000" b="1" dirty="0">
                <a:latin typeface="Sitka Subheading" pitchFamily="2" charset="0"/>
              </a:rPr>
              <a:t>ID</a:t>
            </a:r>
            <a:r>
              <a:rPr lang="en-US" sz="2000" dirty="0">
                <a:latin typeface="Sitka Subheading" pitchFamily="2" charset="0"/>
              </a:rPr>
              <a:t> like </a:t>
            </a:r>
            <a:r>
              <a:rPr lang="en-US" sz="2000" b="1" dirty="0">
                <a:latin typeface="Sitka Subheading" pitchFamily="2" charset="0"/>
              </a:rPr>
              <a:t>Aadhaar Card</a:t>
            </a:r>
            <a:r>
              <a:rPr lang="en-US" sz="2000" dirty="0">
                <a:latin typeface="Sitka Subheading" pitchFamily="2" charset="0"/>
              </a:rPr>
              <a:t> — </a:t>
            </a:r>
            <a:r>
              <a:rPr lang="en-US" sz="2000" b="1" dirty="0">
                <a:latin typeface="Sitka Subheading" pitchFamily="2" charset="0"/>
              </a:rPr>
              <a:t>unique for each person</a:t>
            </a:r>
            <a:r>
              <a:rPr lang="en-US" sz="2000" dirty="0">
                <a:latin typeface="Sitka Subheading" pitchFamily="2" charset="0"/>
              </a:rPr>
              <a:t>.</a:t>
            </a:r>
          </a:p>
          <a:p>
            <a:endParaRPr lang="en-US" sz="2000" dirty="0">
              <a:latin typeface="Sitka Subheading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Used to select </a:t>
            </a:r>
            <a:r>
              <a:rPr lang="en-US" sz="2000" b="1" dirty="0">
                <a:latin typeface="Sitka Subheading" pitchFamily="2" charset="0"/>
              </a:rPr>
              <a:t>ONE specific element</a:t>
            </a:r>
            <a:r>
              <a:rPr lang="en-US" sz="2000" dirty="0">
                <a:latin typeface="Sitka Subheading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Represented with a </a:t>
            </a:r>
            <a:r>
              <a:rPr lang="en-US" sz="2000" b="1" dirty="0">
                <a:latin typeface="Sitka Subheading" pitchFamily="2" charset="0"/>
              </a:rPr>
              <a:t># (hash)</a:t>
            </a:r>
            <a:r>
              <a:rPr lang="en-US" sz="2000" dirty="0">
                <a:latin typeface="Sitka Subheading" pitchFamily="2" charset="0"/>
              </a:rPr>
              <a:t> symbol in CSS.</a:t>
            </a:r>
          </a:p>
          <a:p>
            <a:endParaRPr lang="en-US" dirty="0">
              <a:latin typeface="Sitka Subheading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046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AD356-4261-BFAA-BDE3-5D211C6A0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80DD-08F3-3B2F-0715-CD5A443B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Id Selector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69D3E-A15B-2BE1-79BB-143A37E8B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72600" y="549220"/>
            <a:ext cx="6248255" cy="273130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Sitka Subheading" pitchFamily="2" charset="0"/>
              </a:rPr>
              <a:t>HTML FILE :</a:t>
            </a:r>
          </a:p>
          <a:p>
            <a:pPr marL="0" indent="0">
              <a:buNone/>
            </a:pPr>
            <a:endParaRPr lang="en-US" sz="2400" b="1" dirty="0">
              <a:latin typeface="Sitka Subheading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&lt;p id="special"&gt;This is special!&lt;/p&gt;</a:t>
            </a:r>
          </a:p>
          <a:p>
            <a:pPr marL="0" indent="0">
              <a:buNone/>
            </a:pPr>
            <a:endParaRPr lang="en-US" sz="2400" dirty="0">
              <a:latin typeface="Sitka Subheading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96A44-E58C-2F26-8EA9-1F1E276E61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B80AA-3B81-4984-8C86-13896AEB2221}"/>
              </a:ext>
            </a:extLst>
          </p:cNvPr>
          <p:cNvSpPr txBox="1"/>
          <p:nvPr/>
        </p:nvSpPr>
        <p:spPr>
          <a:xfrm>
            <a:off x="5308787" y="3674487"/>
            <a:ext cx="62482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Sitka Subheading" pitchFamily="2" charset="0"/>
              </a:rPr>
              <a:t>CSS FILE :</a:t>
            </a:r>
          </a:p>
          <a:p>
            <a:endParaRPr lang="en-IN" sz="2400" b="1" dirty="0">
              <a:latin typeface="Sitka Subheading" pitchFamily="2" charset="0"/>
            </a:endParaRPr>
          </a:p>
          <a:p>
            <a:r>
              <a:rPr lang="en-US" sz="2400" dirty="0">
                <a:latin typeface="Sitka Subheading" pitchFamily="2" charset="0"/>
              </a:rPr>
              <a:t>#special</a:t>
            </a:r>
          </a:p>
          <a:p>
            <a:r>
              <a:rPr lang="en-US" sz="2400" dirty="0">
                <a:latin typeface="Sitka Subheading" pitchFamily="2" charset="0"/>
              </a:rPr>
              <a:t>{</a:t>
            </a:r>
          </a:p>
          <a:p>
            <a:r>
              <a:rPr lang="en-US" sz="2400" dirty="0">
                <a:latin typeface="Sitka Subheading" pitchFamily="2" charset="0"/>
              </a:rPr>
              <a:t>  color: red;</a:t>
            </a:r>
          </a:p>
          <a:p>
            <a:r>
              <a:rPr lang="en-US" sz="2400" dirty="0">
                <a:latin typeface="Sitka Subheading" pitchFamily="2" charset="0"/>
              </a:rPr>
              <a:t>  font-weight: bold;</a:t>
            </a:r>
          </a:p>
          <a:p>
            <a:r>
              <a:rPr lang="en-US" sz="2400" dirty="0">
                <a:latin typeface="Sitka Subheading" pitchFamily="2" charset="0"/>
              </a:rPr>
              <a:t>}</a:t>
            </a:r>
          </a:p>
          <a:p>
            <a:endParaRPr lang="en-IN" sz="2400" dirty="0"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090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Class Selector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2228" y="2523744"/>
            <a:ext cx="6876783" cy="3694176"/>
          </a:xfrm>
        </p:spPr>
        <p:txBody>
          <a:bodyPr/>
          <a:lstStyle/>
          <a:p>
            <a:r>
              <a:rPr lang="en-US" sz="2000" dirty="0">
                <a:latin typeface="Sitka Subheading" pitchFamily="2" charset="0"/>
              </a:rPr>
              <a:t>Think of </a:t>
            </a:r>
            <a:r>
              <a:rPr lang="en-US" sz="2000" b="1" dirty="0">
                <a:latin typeface="Sitka Subheading" pitchFamily="2" charset="0"/>
              </a:rPr>
              <a:t>Class</a:t>
            </a:r>
            <a:r>
              <a:rPr lang="en-US" sz="2000" dirty="0">
                <a:latin typeface="Sitka Subheading" pitchFamily="2" charset="0"/>
              </a:rPr>
              <a:t> like a </a:t>
            </a:r>
            <a:r>
              <a:rPr lang="en-US" sz="2000" b="1" dirty="0">
                <a:latin typeface="Sitka Subheading" pitchFamily="2" charset="0"/>
              </a:rPr>
              <a:t>school uniform</a:t>
            </a:r>
            <a:r>
              <a:rPr lang="en-US" sz="2000" dirty="0">
                <a:latin typeface="Sitka Subheading" pitchFamily="2" charset="0"/>
              </a:rPr>
              <a:t> — </a:t>
            </a:r>
            <a:r>
              <a:rPr lang="en-US" sz="2000" b="1" dirty="0">
                <a:latin typeface="Sitka Subheading" pitchFamily="2" charset="0"/>
              </a:rPr>
              <a:t>many students can wear the same uniform</a:t>
            </a:r>
            <a:r>
              <a:rPr lang="en-US" sz="2000" dirty="0">
                <a:latin typeface="Sitka Subheading" pitchFamily="2" charset="0"/>
              </a:rPr>
              <a:t>.</a:t>
            </a:r>
          </a:p>
          <a:p>
            <a:endParaRPr lang="en-US" sz="2000" dirty="0">
              <a:latin typeface="Sitka Subheading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Used for </a:t>
            </a:r>
            <a:r>
              <a:rPr lang="en-US" sz="2000" b="1" dirty="0">
                <a:latin typeface="Sitka Subheading" pitchFamily="2" charset="0"/>
              </a:rPr>
              <a:t>grouping elements</a:t>
            </a:r>
            <a:r>
              <a:rPr lang="en-US" sz="2000" dirty="0">
                <a:latin typeface="Sitka Subheading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Represented with a </a:t>
            </a:r>
            <a:r>
              <a:rPr lang="en-US" sz="2000" b="1" dirty="0">
                <a:latin typeface="Sitka Subheading" pitchFamily="2" charset="0"/>
              </a:rPr>
              <a:t>. (dot)</a:t>
            </a:r>
            <a:r>
              <a:rPr lang="en-US" sz="2000" dirty="0">
                <a:latin typeface="Sitka Subheading" pitchFamily="2" charset="0"/>
              </a:rPr>
              <a:t> symbol in CSS.</a:t>
            </a:r>
          </a:p>
          <a:p>
            <a:endParaRPr lang="en-US" dirty="0">
              <a:latin typeface="Sitka Subheading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AD356-4261-BFAA-BDE3-5D211C6A0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80DD-08F3-3B2F-0715-CD5A443B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Class Selector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69D3E-A15B-2BE1-79BB-143A37E8B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72600" y="549220"/>
            <a:ext cx="6248255" cy="273130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Sitka Subheading" pitchFamily="2" charset="0"/>
              </a:rPr>
              <a:t>HTML FILE :</a:t>
            </a:r>
          </a:p>
          <a:p>
            <a:pPr marL="0" indent="0">
              <a:buNone/>
            </a:pPr>
            <a:endParaRPr lang="en-US" sz="2400" b="1" dirty="0">
              <a:latin typeface="Sitka Subheading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&lt;p class="highlight"&gt;Hello&lt;/p&gt;</a:t>
            </a: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&lt;p class="highlight"&gt;World&lt;/p&gt;</a:t>
            </a:r>
          </a:p>
          <a:p>
            <a:pPr marL="0" indent="0">
              <a:buNone/>
            </a:pPr>
            <a:endParaRPr lang="en-US" sz="2400" dirty="0">
              <a:latin typeface="Sitka Subheading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96A44-E58C-2F26-8EA9-1F1E276E61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B80AA-3B81-4984-8C86-13896AEB2221}"/>
              </a:ext>
            </a:extLst>
          </p:cNvPr>
          <p:cNvSpPr txBox="1"/>
          <p:nvPr/>
        </p:nvSpPr>
        <p:spPr>
          <a:xfrm>
            <a:off x="5308787" y="3674487"/>
            <a:ext cx="62482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Sitka Subheading" pitchFamily="2" charset="0"/>
              </a:rPr>
              <a:t>CSS FILE :</a:t>
            </a:r>
          </a:p>
          <a:p>
            <a:endParaRPr lang="en-IN" sz="2400" b="1" dirty="0">
              <a:latin typeface="Sitka Subheading" pitchFamily="2" charset="0"/>
            </a:endParaRPr>
          </a:p>
          <a:p>
            <a:r>
              <a:rPr lang="en-US" sz="2400" dirty="0">
                <a:latin typeface="Sitka Subheading" pitchFamily="2" charset="0"/>
              </a:rPr>
              <a:t>.highlight {</a:t>
            </a:r>
          </a:p>
          <a:p>
            <a:r>
              <a:rPr lang="en-US" sz="2400" dirty="0">
                <a:latin typeface="Sitka Subheading" pitchFamily="2" charset="0"/>
              </a:rPr>
              <a:t>  color: blue;</a:t>
            </a:r>
          </a:p>
          <a:p>
            <a:r>
              <a:rPr lang="en-US" sz="2400" dirty="0">
                <a:latin typeface="Sitka Subheading" pitchFamily="2" charset="0"/>
              </a:rPr>
              <a:t>  font-size: 20px;</a:t>
            </a:r>
          </a:p>
          <a:p>
            <a:r>
              <a:rPr lang="en-US" sz="2400" dirty="0">
                <a:latin typeface="Sitka Subheading" pitchFamily="2" charset="0"/>
              </a:rPr>
              <a:t>}</a:t>
            </a:r>
          </a:p>
          <a:p>
            <a:endParaRPr lang="en-IN" sz="2400" dirty="0"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5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Recap of 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18353" y="1737176"/>
            <a:ext cx="5995756" cy="417088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Sitka Subheading" pitchFamily="2" charset="0"/>
              </a:rPr>
              <a:t>HTML Structure </a:t>
            </a:r>
          </a:p>
          <a:p>
            <a:r>
              <a:rPr lang="en-US" sz="2400" dirty="0">
                <a:latin typeface="Sitka Subheading" pitchFamily="2" charset="0"/>
              </a:rPr>
              <a:t>Heading, Paragraphs, Links, Images, Lists, Tables, Basic Tags.</a:t>
            </a:r>
          </a:p>
          <a:p>
            <a:r>
              <a:rPr lang="en-US" sz="2400" dirty="0">
                <a:latin typeface="Sitka Subheading" pitchFamily="2" charset="0"/>
              </a:rPr>
              <a:t>Basic Registration Form (HTML only)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534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Group Selector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2228" y="2523744"/>
            <a:ext cx="6876783" cy="3694176"/>
          </a:xfrm>
        </p:spPr>
        <p:txBody>
          <a:bodyPr>
            <a:normAutofit/>
          </a:bodyPr>
          <a:lstStyle/>
          <a:p>
            <a:endParaRPr lang="en-US" sz="2000" dirty="0">
              <a:latin typeface="Sitka Subheading" pitchFamily="2" charset="0"/>
            </a:endParaRPr>
          </a:p>
          <a:p>
            <a:r>
              <a:rPr lang="en-US" sz="2000" dirty="0">
                <a:latin typeface="Sitka Subheading" pitchFamily="2" charset="0"/>
              </a:rPr>
              <a:t>A </a:t>
            </a:r>
            <a:r>
              <a:rPr lang="en-US" sz="2000" b="1" dirty="0">
                <a:latin typeface="Sitka Subheading" pitchFamily="2" charset="0"/>
              </a:rPr>
              <a:t>Group Selector</a:t>
            </a:r>
            <a:r>
              <a:rPr lang="en-US" sz="2000" dirty="0">
                <a:latin typeface="Sitka Subheading" pitchFamily="2" charset="0"/>
              </a:rPr>
              <a:t> lets you apply </a:t>
            </a:r>
            <a:r>
              <a:rPr lang="en-US" sz="2000" b="1" dirty="0">
                <a:latin typeface="Sitka Subheading" pitchFamily="2" charset="0"/>
              </a:rPr>
              <a:t>the same style</a:t>
            </a:r>
            <a:r>
              <a:rPr lang="en-US" sz="2000" dirty="0">
                <a:latin typeface="Sitka Subheading" pitchFamily="2" charset="0"/>
              </a:rPr>
              <a:t> to </a:t>
            </a:r>
            <a:r>
              <a:rPr lang="en-US" sz="2000" b="1" dirty="0">
                <a:latin typeface="Sitka Subheading" pitchFamily="2" charset="0"/>
              </a:rPr>
              <a:t>multiple elements at once</a:t>
            </a:r>
            <a:r>
              <a:rPr lang="en-US" sz="2000" dirty="0">
                <a:latin typeface="Sitka Subheading" pitchFamily="2" charset="0"/>
              </a:rPr>
              <a:t> without repeating code.</a:t>
            </a:r>
          </a:p>
          <a:p>
            <a:endParaRPr lang="en-US" sz="2000" dirty="0">
              <a:latin typeface="Sitka Subheading" pitchFamily="2" charset="0"/>
            </a:endParaRPr>
          </a:p>
          <a:p>
            <a:r>
              <a:rPr lang="en-US" sz="2000" dirty="0">
                <a:latin typeface="Sitka Subheading" pitchFamily="2" charset="0"/>
              </a:rPr>
              <a:t>It helps in </a:t>
            </a:r>
            <a:r>
              <a:rPr lang="en-US" sz="2000" b="1" dirty="0">
                <a:latin typeface="Sitka Subheading" pitchFamily="2" charset="0"/>
              </a:rPr>
              <a:t>reducing code repetition</a:t>
            </a:r>
            <a:r>
              <a:rPr lang="en-US" sz="2000" dirty="0">
                <a:latin typeface="Sitka Subheading" pitchFamily="2" charset="0"/>
              </a:rPr>
              <a:t> and keeps the stylesheet </a:t>
            </a:r>
            <a:r>
              <a:rPr lang="en-US" sz="2000" b="1" dirty="0">
                <a:latin typeface="Sitka Subheading" pitchFamily="2" charset="0"/>
              </a:rPr>
              <a:t>clean and organized</a:t>
            </a:r>
            <a:endParaRPr lang="en-US" sz="2000" dirty="0">
              <a:latin typeface="Sitka Subheading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523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AD356-4261-BFAA-BDE3-5D211C6A0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80DD-08F3-3B2F-0715-CD5A443B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Group Selector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69D3E-A15B-2BE1-79BB-143A37E8B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72600" y="549220"/>
            <a:ext cx="6248255" cy="273130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Sitka Subheading" pitchFamily="2" charset="0"/>
              </a:rPr>
              <a:t>HTML FILE :</a:t>
            </a:r>
          </a:p>
          <a:p>
            <a:pPr marL="0" indent="0">
              <a:buNone/>
            </a:pPr>
            <a:endParaRPr lang="en-US" sz="2400" b="1" dirty="0">
              <a:latin typeface="Sitka Subheading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&lt;h1&gt;Welcome&lt;/h1&gt;</a:t>
            </a: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&lt;h2&gt;Subheading&lt;/h2&gt;</a:t>
            </a: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&lt;p&gt;This is a paragraph.&lt;/p&gt;</a:t>
            </a:r>
          </a:p>
          <a:p>
            <a:pPr marL="0" indent="0">
              <a:buNone/>
            </a:pPr>
            <a:endParaRPr lang="en-US" sz="2400" dirty="0">
              <a:latin typeface="Sitka Subheading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96A44-E58C-2F26-8EA9-1F1E276E61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B80AA-3B81-4984-8C86-13896AEB2221}"/>
              </a:ext>
            </a:extLst>
          </p:cNvPr>
          <p:cNvSpPr txBox="1"/>
          <p:nvPr/>
        </p:nvSpPr>
        <p:spPr>
          <a:xfrm>
            <a:off x="5308787" y="3674487"/>
            <a:ext cx="62482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Sitka Subheading" pitchFamily="2" charset="0"/>
              </a:rPr>
              <a:t>CSS FILE :</a:t>
            </a:r>
          </a:p>
          <a:p>
            <a:endParaRPr lang="en-IN" sz="2400" b="1" dirty="0">
              <a:latin typeface="Sitka Subheading" pitchFamily="2" charset="0"/>
            </a:endParaRPr>
          </a:p>
          <a:p>
            <a:r>
              <a:rPr lang="en-IN" sz="2400" dirty="0">
                <a:latin typeface="Sitka Subheading" pitchFamily="2" charset="0"/>
              </a:rPr>
              <a:t>h1, h2, p </a:t>
            </a:r>
          </a:p>
          <a:p>
            <a:r>
              <a:rPr lang="en-IN" sz="2400" dirty="0">
                <a:latin typeface="Sitka Subheading" pitchFamily="2" charset="0"/>
              </a:rPr>
              <a:t>{</a:t>
            </a:r>
          </a:p>
          <a:p>
            <a:r>
              <a:rPr lang="en-IN" sz="2400" dirty="0">
                <a:latin typeface="Sitka Subheading" pitchFamily="2" charset="0"/>
              </a:rPr>
              <a:t>  text-align: </a:t>
            </a:r>
            <a:r>
              <a:rPr lang="en-IN" sz="2400" dirty="0" err="1">
                <a:latin typeface="Sitka Subheading" pitchFamily="2" charset="0"/>
              </a:rPr>
              <a:t>center</a:t>
            </a:r>
            <a:r>
              <a:rPr lang="en-IN" sz="2400" dirty="0">
                <a:latin typeface="Sitka Subheading" pitchFamily="2" charset="0"/>
              </a:rPr>
              <a:t>;</a:t>
            </a:r>
          </a:p>
          <a:p>
            <a:r>
              <a:rPr lang="en-IN" sz="2400" dirty="0">
                <a:latin typeface="Sitka Subheading" pitchFamily="2" charset="0"/>
              </a:rPr>
              <a:t>  </a:t>
            </a:r>
            <a:r>
              <a:rPr lang="en-IN" sz="2400" dirty="0" err="1">
                <a:latin typeface="Sitka Subheading" pitchFamily="2" charset="0"/>
              </a:rPr>
              <a:t>color</a:t>
            </a:r>
            <a:r>
              <a:rPr lang="en-IN" sz="2400" dirty="0">
                <a:latin typeface="Sitka Subheading" pitchFamily="2" charset="0"/>
              </a:rPr>
              <a:t>: teal;</a:t>
            </a:r>
          </a:p>
          <a:p>
            <a:r>
              <a:rPr lang="en-IN" sz="2400" dirty="0">
                <a:latin typeface="Sitka Subheading" pitchFamily="2" charset="0"/>
              </a:rPr>
              <a:t>}</a:t>
            </a:r>
          </a:p>
          <a:p>
            <a:endParaRPr lang="en-IN" sz="2400" dirty="0"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463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IN" dirty="0"/>
              <a:t>Universal </a:t>
            </a:r>
            <a:r>
              <a:rPr lang="en-US" dirty="0"/>
              <a:t>Selector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3894EFA-2582-4A54-8868-E0AECA58E461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294528" y="3224171"/>
            <a:ext cx="819504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Universal Selector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 in CSS is used to select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all elements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 on a webpage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and apply the same style to them.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It is represented by 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asterisk (</a:t>
            </a:r>
            <a:r>
              <a:rPr lang="en-US" altLang="en-US" sz="1000" b="1" dirty="0">
                <a:solidFill>
                  <a:schemeClr val="tx1"/>
                </a:solidFill>
                <a:latin typeface="Sitka Subheading" pitchFamily="2" charset="0"/>
              </a:rPr>
              <a:t>*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 symbol).</a:t>
            </a:r>
          </a:p>
        </p:txBody>
      </p:sp>
    </p:spTree>
    <p:extLst>
      <p:ext uri="{BB962C8B-B14F-4D97-AF65-F5344CB8AC3E}">
        <p14:creationId xmlns:p14="http://schemas.microsoft.com/office/powerpoint/2010/main" val="3794451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AD356-4261-BFAA-BDE3-5D211C6A0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80DD-08F3-3B2F-0715-CD5A443B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Universal Selector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69D3E-A15B-2BE1-79BB-143A37E8BE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72600" y="549220"/>
            <a:ext cx="6248255" cy="273130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Sitka Subheading" pitchFamily="2" charset="0"/>
              </a:rPr>
              <a:t>HTML FILE :</a:t>
            </a:r>
          </a:p>
          <a:p>
            <a:pPr marL="0" indent="0">
              <a:buNone/>
            </a:pPr>
            <a:endParaRPr lang="en-US" sz="2400" b="1" dirty="0">
              <a:latin typeface="Sitka Subheading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 &lt;h1&gt;Hello World&lt;/h1&gt;</a:t>
            </a: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  &lt;p&gt;This is a paragraph.&lt;/p&gt;</a:t>
            </a: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  &lt;button&gt;Click Me&lt;/button&gt;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96A44-E58C-2F26-8EA9-1F1E276E61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B80AA-3B81-4984-8C86-13896AEB2221}"/>
              </a:ext>
            </a:extLst>
          </p:cNvPr>
          <p:cNvSpPr txBox="1"/>
          <p:nvPr/>
        </p:nvSpPr>
        <p:spPr>
          <a:xfrm>
            <a:off x="5308787" y="3674487"/>
            <a:ext cx="62482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Sitka Subheading" pitchFamily="2" charset="0"/>
              </a:rPr>
              <a:t>CSS FILE :</a:t>
            </a:r>
          </a:p>
          <a:p>
            <a:endParaRPr lang="en-IN" sz="2400" dirty="0">
              <a:latin typeface="Sitka Subheading" pitchFamily="2" charset="0"/>
            </a:endParaRPr>
          </a:p>
          <a:p>
            <a:r>
              <a:rPr lang="en-IN" sz="2400" dirty="0">
                <a:latin typeface="Sitka Subheading" pitchFamily="2" charset="0"/>
              </a:rPr>
              <a:t>* {</a:t>
            </a:r>
          </a:p>
          <a:p>
            <a:r>
              <a:rPr lang="en-IN" sz="2400" dirty="0">
                <a:latin typeface="Sitka Subheading" pitchFamily="2" charset="0"/>
              </a:rPr>
              <a:t>  </a:t>
            </a:r>
            <a:r>
              <a:rPr lang="en-IN" sz="2400" dirty="0" err="1">
                <a:latin typeface="Sitka Subheading" pitchFamily="2" charset="0"/>
              </a:rPr>
              <a:t>color</a:t>
            </a:r>
            <a:r>
              <a:rPr lang="en-IN" sz="2400" dirty="0">
                <a:latin typeface="Sitka Subheading" pitchFamily="2" charset="0"/>
              </a:rPr>
              <a:t>: red;</a:t>
            </a:r>
          </a:p>
          <a:p>
            <a:r>
              <a:rPr lang="en-IN" sz="2400" dirty="0">
                <a:latin typeface="Sitka Subheading" pitchFamily="2" charset="0"/>
              </a:rPr>
              <a:t>  font-family: Arial;</a:t>
            </a:r>
          </a:p>
          <a:p>
            <a:r>
              <a:rPr lang="en-IN" sz="2400" dirty="0">
                <a:latin typeface="Sitka Subheading" pitchFamily="2" charset="0"/>
              </a:rPr>
              <a:t>}</a:t>
            </a:r>
          </a:p>
          <a:p>
            <a:endParaRPr lang="en-IN" sz="2400" dirty="0"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44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/>
          <a:p>
            <a:r>
              <a:rPr lang="en-US" dirty="0"/>
              <a:t>Fonts &amp; Colors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D45388B-F6C6-3BAE-BC81-AD233BEC858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82616"/>
            <a:ext cx="5276088" cy="657538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Sitka Subheading" pitchFamily="2" charset="0"/>
              </a:rPr>
              <a:t>HTML FILE :</a:t>
            </a:r>
          </a:p>
          <a:p>
            <a:pPr marL="0" indent="0">
              <a:buNone/>
            </a:pPr>
            <a:endParaRPr lang="en-US" dirty="0">
              <a:latin typeface="Sitka Subheading" pitchFamily="2" charset="0"/>
            </a:endParaRPr>
          </a:p>
          <a:p>
            <a:pPr marL="0" indent="0">
              <a:buNone/>
            </a:pPr>
            <a:r>
              <a:rPr lang="en-US" dirty="0">
                <a:latin typeface="Sitka Subheading" pitchFamily="2" charset="0"/>
              </a:rPr>
              <a:t>&lt;h1&gt;Hello Everyone&lt;/h1&gt;</a:t>
            </a:r>
          </a:p>
          <a:p>
            <a:pPr marL="0" indent="0">
              <a:buNone/>
            </a:pPr>
            <a:r>
              <a:rPr lang="en-US" dirty="0">
                <a:latin typeface="Sitka Subheading" pitchFamily="2" charset="0"/>
              </a:rPr>
              <a:t>&lt;p&gt;This is a simple paragraph.&lt;/p&gt;</a:t>
            </a:r>
          </a:p>
          <a:p>
            <a:pPr marL="0" indent="0">
              <a:buNone/>
            </a:pPr>
            <a:r>
              <a:rPr lang="en-US" dirty="0">
                <a:latin typeface="Sitka Subheading" pitchFamily="2" charset="0"/>
              </a:rPr>
              <a:t>&lt;p&gt;All text has the same font and color!&lt;/p&gt;</a:t>
            </a:r>
          </a:p>
          <a:p>
            <a:pPr marL="0" indent="0">
              <a:buNone/>
            </a:pPr>
            <a:endParaRPr lang="en-US" dirty="0">
              <a:latin typeface="Sitka Subheading" pitchFamily="2" charset="0"/>
            </a:endParaRPr>
          </a:p>
          <a:p>
            <a:pPr marL="0" indent="0">
              <a:buNone/>
            </a:pPr>
            <a:r>
              <a:rPr lang="en-US" b="1" dirty="0">
                <a:latin typeface="Sitka Subheading" pitchFamily="2" charset="0"/>
              </a:rPr>
              <a:t>CSS FILE :</a:t>
            </a:r>
          </a:p>
          <a:p>
            <a:pPr marL="0" indent="0">
              <a:buNone/>
            </a:pPr>
            <a:endParaRPr lang="en-US" b="1" dirty="0">
              <a:latin typeface="Sitka Subheading" pitchFamily="2" charset="0"/>
            </a:endParaRPr>
          </a:p>
          <a:p>
            <a:pPr marL="0" indent="0">
              <a:buNone/>
            </a:pPr>
            <a:r>
              <a:rPr lang="en-US" dirty="0">
                <a:latin typeface="Sitka Subheading" pitchFamily="2" charset="0"/>
              </a:rPr>
              <a:t>* {</a:t>
            </a:r>
          </a:p>
          <a:p>
            <a:pPr marL="0" indent="0">
              <a:buNone/>
            </a:pPr>
            <a:r>
              <a:rPr lang="en-US" dirty="0">
                <a:latin typeface="Sitka Subheading" pitchFamily="2" charset="0"/>
              </a:rPr>
              <a:t>  font-family: Arial, sans-serif;</a:t>
            </a:r>
          </a:p>
          <a:p>
            <a:pPr marL="0" indent="0">
              <a:buNone/>
            </a:pPr>
            <a:r>
              <a:rPr lang="en-US" dirty="0">
                <a:latin typeface="Sitka Subheading" pitchFamily="2" charset="0"/>
              </a:rPr>
              <a:t>  color: </a:t>
            </a:r>
            <a:r>
              <a:rPr lang="en-US" dirty="0" err="1">
                <a:latin typeface="Sitka Subheading" pitchFamily="2" charset="0"/>
              </a:rPr>
              <a:t>darkgreen</a:t>
            </a:r>
            <a:r>
              <a:rPr lang="en-US" dirty="0">
                <a:latin typeface="Sitka Subheading" pitchFamily="2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Sitka Subheading" pitchFamily="2" charset="0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Text Styling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3894EFA-2582-4A54-8868-E0AECA58E461}"/>
              </a:ext>
            </a:extLst>
          </p:cNvPr>
          <p:cNvSpPr>
            <a:spLocks noGrp="1" noChangeArrowheads="1"/>
          </p:cNvSpPr>
          <p:nvPr>
            <p:ph sz="quarter" idx="12"/>
          </p:nvPr>
        </p:nvSpPr>
        <p:spPr bwMode="auto">
          <a:xfrm>
            <a:off x="375210" y="2671482"/>
            <a:ext cx="4976719" cy="2055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HTML FILE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Subheading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Sitka Subheading" pitchFamily="2" charset="0"/>
              </a:rPr>
              <a:t>&lt;h1&gt;Welcome&lt;/h1&gt;</a:t>
            </a:r>
          </a:p>
          <a:p>
            <a:pPr marL="0" indent="0">
              <a:buNone/>
            </a:pPr>
            <a:r>
              <a:rPr lang="en-US" sz="1800" dirty="0">
                <a:latin typeface="Sitka Subheading" pitchFamily="2" charset="0"/>
              </a:rPr>
              <a:t>&lt;p&gt;This is a styled paragraph.&lt;/p&gt;</a:t>
            </a:r>
          </a:p>
          <a:p>
            <a:pPr marL="0" indent="0">
              <a:buNone/>
            </a:pPr>
            <a:r>
              <a:rPr lang="en-US" sz="1800" dirty="0">
                <a:latin typeface="Sitka Subheading" pitchFamily="2" charset="0"/>
              </a:rPr>
              <a:t>&lt;p&gt;Text styling makes pages look better!&lt;/p&gt;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Subheading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BA0CC5-A1AE-4ADE-8A08-DE1E83C849FF}"/>
              </a:ext>
            </a:extLst>
          </p:cNvPr>
          <p:cNvSpPr txBox="1"/>
          <p:nvPr/>
        </p:nvSpPr>
        <p:spPr>
          <a:xfrm>
            <a:off x="6391835" y="2671482"/>
            <a:ext cx="46975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Sitka Subheading" pitchFamily="2" charset="0"/>
              </a:rPr>
              <a:t>CSS FILE :</a:t>
            </a:r>
          </a:p>
          <a:p>
            <a:endParaRPr lang="en-IN" dirty="0">
              <a:latin typeface="Sitka Subheading" pitchFamily="2" charset="0"/>
            </a:endParaRPr>
          </a:p>
          <a:p>
            <a:r>
              <a:rPr lang="en-IN" dirty="0">
                <a:latin typeface="Sitka Subheading" pitchFamily="2" charset="0"/>
              </a:rPr>
              <a:t>h1 {</a:t>
            </a:r>
          </a:p>
          <a:p>
            <a:r>
              <a:rPr lang="en-IN" dirty="0">
                <a:latin typeface="Sitka Subheading" pitchFamily="2" charset="0"/>
              </a:rPr>
              <a:t>  </a:t>
            </a:r>
            <a:r>
              <a:rPr lang="en-IN" dirty="0" err="1">
                <a:latin typeface="Sitka Subheading" pitchFamily="2" charset="0"/>
              </a:rPr>
              <a:t>color</a:t>
            </a:r>
            <a:r>
              <a:rPr lang="en-IN" dirty="0">
                <a:latin typeface="Sitka Subheading" pitchFamily="2" charset="0"/>
              </a:rPr>
              <a:t>: </a:t>
            </a:r>
            <a:r>
              <a:rPr lang="en-IN" dirty="0" err="1">
                <a:latin typeface="Sitka Subheading" pitchFamily="2" charset="0"/>
              </a:rPr>
              <a:t>darkblue</a:t>
            </a:r>
            <a:r>
              <a:rPr lang="en-IN" dirty="0">
                <a:latin typeface="Sitka Subheading" pitchFamily="2" charset="0"/>
              </a:rPr>
              <a:t>;</a:t>
            </a:r>
          </a:p>
          <a:p>
            <a:r>
              <a:rPr lang="en-IN" dirty="0">
                <a:latin typeface="Sitka Subheading" pitchFamily="2" charset="0"/>
              </a:rPr>
              <a:t>  text-align: </a:t>
            </a:r>
            <a:r>
              <a:rPr lang="en-IN" dirty="0" err="1">
                <a:latin typeface="Sitka Subheading" pitchFamily="2" charset="0"/>
              </a:rPr>
              <a:t>center</a:t>
            </a:r>
            <a:r>
              <a:rPr lang="en-IN" dirty="0">
                <a:latin typeface="Sitka Subheading" pitchFamily="2" charset="0"/>
              </a:rPr>
              <a:t>;</a:t>
            </a:r>
          </a:p>
          <a:p>
            <a:r>
              <a:rPr lang="en-IN" dirty="0">
                <a:latin typeface="Sitka Subheading" pitchFamily="2" charset="0"/>
              </a:rPr>
              <a:t>  text-transform: uppercase;</a:t>
            </a:r>
          </a:p>
          <a:p>
            <a:r>
              <a:rPr lang="en-IN" dirty="0">
                <a:latin typeface="Sitka Subheading" pitchFamily="2" charset="0"/>
              </a:rPr>
              <a:t>}</a:t>
            </a:r>
          </a:p>
          <a:p>
            <a:endParaRPr lang="en-IN" dirty="0">
              <a:latin typeface="Sitka Subheading" pitchFamily="2" charset="0"/>
            </a:endParaRPr>
          </a:p>
          <a:p>
            <a:r>
              <a:rPr lang="en-IN" dirty="0">
                <a:latin typeface="Sitka Subheading" pitchFamily="2" charset="0"/>
              </a:rPr>
              <a:t>p {</a:t>
            </a:r>
          </a:p>
          <a:p>
            <a:r>
              <a:rPr lang="en-IN" dirty="0">
                <a:latin typeface="Sitka Subheading" pitchFamily="2" charset="0"/>
              </a:rPr>
              <a:t>  </a:t>
            </a:r>
            <a:r>
              <a:rPr lang="en-IN" dirty="0" err="1">
                <a:latin typeface="Sitka Subheading" pitchFamily="2" charset="0"/>
              </a:rPr>
              <a:t>color</a:t>
            </a:r>
            <a:r>
              <a:rPr lang="en-IN" dirty="0">
                <a:latin typeface="Sitka Subheading" pitchFamily="2" charset="0"/>
              </a:rPr>
              <a:t>: brown;</a:t>
            </a:r>
          </a:p>
          <a:p>
            <a:r>
              <a:rPr lang="en-IN" dirty="0">
                <a:latin typeface="Sitka Subheading" pitchFamily="2" charset="0"/>
              </a:rPr>
              <a:t>  font-size: 18px;</a:t>
            </a:r>
          </a:p>
          <a:p>
            <a:r>
              <a:rPr lang="en-IN" dirty="0">
                <a:latin typeface="Sitka Subheading" pitchFamily="2" charset="0"/>
              </a:rPr>
              <a:t>  font-style: italic;</a:t>
            </a:r>
          </a:p>
          <a:p>
            <a:r>
              <a:rPr lang="en-IN" dirty="0">
                <a:latin typeface="Sitka Subheading" pitchFamily="2" charset="0"/>
              </a:rPr>
              <a:t>  text-align: justify;</a:t>
            </a:r>
          </a:p>
          <a:p>
            <a:r>
              <a:rPr lang="en-IN" dirty="0">
                <a:latin typeface="Sitka Subheading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51607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441" y="530352"/>
            <a:ext cx="5982423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Day 2 Activity 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02441" y="2962656"/>
            <a:ext cx="6256421" cy="270662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Apply CSS to the same Registration Form.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Change the background color of the page.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Change the font style &amp; color.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Style the Submit button.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sure to use inline, internal and external CSS to create separate web pages of Registration form.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selectors in external CSS. </a:t>
            </a:r>
            <a:endParaRPr lang="en-US" dirty="0">
              <a:latin typeface="Sitka Subheading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HTML ADVANCED + CSS BASICS</a:t>
            </a:r>
            <a:endParaRPr lang="en-US" b="1" dirty="0">
              <a:latin typeface="+mj-lt"/>
            </a:endParaRPr>
          </a:p>
          <a:p>
            <a:endParaRPr lang="en-US" b="1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2229" y="2523744"/>
            <a:ext cx="6110514" cy="369417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Learned Semantic tags &amp; Multimedia in HTML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itka Subhead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Learned CSS (Inline, Internal, External)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itka Subhead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Used selectors, fonts, colors, text styling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itka Subheading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Styled Registration Form with 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Sitka Subheading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54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</p:spPr>
        <p:txBody>
          <a:bodyPr>
            <a:normAutofit/>
          </a:bodyPr>
          <a:lstStyle/>
          <a:p>
            <a:r>
              <a:rPr lang="en-US" dirty="0"/>
              <a:t>ANY QESTIONS ?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6998-C4A8-E4AE-EED4-F670C845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1736-CE63-54EE-BED9-25B52254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441" y="530352"/>
            <a:ext cx="5982423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Semantic Tags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BC3992B9-A431-6F94-7C62-6DA2037306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26CDA-4DA7-260D-7004-1E80737A3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02441" y="2962656"/>
            <a:ext cx="6256421" cy="27066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Semantic tags are HTML tags with a meaning.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They describe the purpose of the content inside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Make webpages easier to read &amp; understand.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965A8-7C0B-16CF-D790-46B2E7204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HTML ADVANCED + CSS BASICS</a:t>
            </a:r>
            <a:endParaRPr lang="en-US" b="1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D9F51-D3BE-726F-7C8A-49679600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21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6998-C4A8-E4AE-EED4-F670C845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1736-CE63-54EE-BED9-25B52254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441" y="530352"/>
            <a:ext cx="5982423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Why Use Semantic Tags?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BC3992B9-A431-6F94-7C62-6DA2037306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26CDA-4DA7-260D-7004-1E80737A3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02441" y="2962656"/>
            <a:ext cx="6256421" cy="27066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Improves code readability for developers.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Helps search engines understand content.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Supports screen readers for accessibility.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itka Subheading" pitchFamily="2" charset="0"/>
              </a:rPr>
              <a:t>Provides a clear structure to webpages.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965A8-7C0B-16CF-D790-46B2E7204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HTML ADVANCED + CSS BASICS</a:t>
            </a:r>
            <a:endParaRPr lang="en-US" b="1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D9F51-D3BE-726F-7C8A-49679600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4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Examples of Semantic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18352" y="266963"/>
            <a:ext cx="6948141" cy="6454511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Sitka Subheading" pitchFamily="2" charset="0"/>
              </a:rPr>
              <a:t>&lt;header&gt; → Top section of a page/section.</a:t>
            </a:r>
          </a:p>
          <a:p>
            <a:r>
              <a:rPr lang="en-US" sz="2400" dirty="0">
                <a:latin typeface="Sitka Subheading" pitchFamily="2" charset="0"/>
              </a:rPr>
              <a:t>&lt;nav&gt; → Navigation links/menu.</a:t>
            </a:r>
          </a:p>
          <a:p>
            <a:r>
              <a:rPr lang="en-US" sz="2400" dirty="0">
                <a:latin typeface="Sitka Subheading" pitchFamily="2" charset="0"/>
              </a:rPr>
              <a:t>&lt;main&gt; → Main content of the page.</a:t>
            </a:r>
          </a:p>
          <a:p>
            <a:r>
              <a:rPr lang="en-US" sz="2400" dirty="0">
                <a:latin typeface="Sitka Subheading" pitchFamily="2" charset="0"/>
              </a:rPr>
              <a:t>&lt;section&gt; → Thematic group of content.</a:t>
            </a:r>
          </a:p>
          <a:p>
            <a:r>
              <a:rPr lang="en-US" sz="2400" dirty="0">
                <a:latin typeface="Sitka Subheading" pitchFamily="2" charset="0"/>
              </a:rPr>
              <a:t>&lt;article&gt; → Independent content block (blog, post).</a:t>
            </a:r>
          </a:p>
          <a:p>
            <a:endParaRPr lang="en-US" sz="2400" dirty="0">
              <a:latin typeface="Sitka Subheading" pitchFamily="2" charset="0"/>
            </a:endParaRPr>
          </a:p>
          <a:p>
            <a:r>
              <a:rPr lang="en-US" sz="2400" dirty="0">
                <a:latin typeface="Sitka Subheading" pitchFamily="2" charset="0"/>
              </a:rPr>
              <a:t>&lt;aside&gt; → Side content (ads, sidebar).</a:t>
            </a:r>
          </a:p>
          <a:p>
            <a:r>
              <a:rPr lang="en-US" sz="2400" dirty="0">
                <a:latin typeface="Sitka Subheading" pitchFamily="2" charset="0"/>
              </a:rPr>
              <a:t>&lt;footer&gt; → Bottom section of a page.</a:t>
            </a:r>
          </a:p>
          <a:p>
            <a:r>
              <a:rPr lang="en-US" sz="2400" dirty="0">
                <a:latin typeface="Sitka Subheading" pitchFamily="2" charset="0"/>
              </a:rPr>
              <a:t>&lt;figure&gt; → Groups media content.</a:t>
            </a:r>
          </a:p>
          <a:p>
            <a:r>
              <a:rPr lang="en-US" sz="2400" dirty="0">
                <a:latin typeface="Sitka Subheading" pitchFamily="2" charset="0"/>
              </a:rPr>
              <a:t>&lt;</a:t>
            </a:r>
            <a:r>
              <a:rPr lang="en-US" sz="2400" dirty="0" err="1">
                <a:latin typeface="Sitka Subheading" pitchFamily="2" charset="0"/>
              </a:rPr>
              <a:t>figcaption</a:t>
            </a:r>
            <a:r>
              <a:rPr lang="en-US" sz="2400" dirty="0">
                <a:latin typeface="Sitka Subheading" pitchFamily="2" charset="0"/>
              </a:rPr>
              <a:t>&gt; → Caption for figure/media.</a:t>
            </a:r>
          </a:p>
          <a:p>
            <a:endParaRPr lang="en-US" sz="2400" dirty="0">
              <a:latin typeface="Sitka Subheading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39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Semantic Tags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35002"/>
            <a:ext cx="7754488" cy="2470003"/>
          </a:xfrm>
          <a:noFill/>
        </p:spPr>
        <p:txBody>
          <a:bodyPr>
            <a:noAutofit/>
          </a:bodyPr>
          <a:lstStyle/>
          <a:p>
            <a:r>
              <a:rPr lang="en-US" sz="3600" dirty="0"/>
              <a:t>Semantic Tags Webpage Structure</a:t>
            </a:r>
          </a:p>
        </p:txBody>
      </p:sp>
      <p:pic>
        <p:nvPicPr>
          <p:cNvPr id="9" name="Picture Placeholder 5" descr="A group of orange flowers">
            <a:extLst>
              <a:ext uri="{FF2B5EF4-FFF2-40B4-BE49-F238E27FC236}">
                <a16:creationId xmlns:a16="http://schemas.microsoft.com/office/drawing/2014/main" id="{B0E612D5-D631-0C31-BE9E-2873924332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4488" y="0"/>
            <a:ext cx="4434464" cy="6858000"/>
          </a:xfrm>
          <a:solidFill>
            <a:schemeClr val="bg1">
              <a:lumMod val="95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C943A2-657E-4164-8EB4-83213F39E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847" y="1954305"/>
            <a:ext cx="4715435" cy="47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Example of Semantic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18352" y="266963"/>
            <a:ext cx="6948141" cy="6454511"/>
          </a:xfrm>
          <a:noFill/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rPr lang="en-US" sz="2400" b="1" dirty="0">
                <a:latin typeface="Sitka Subheading" pitchFamily="2" charset="0"/>
              </a:rPr>
              <a:t> &lt;header&gt;</a:t>
            </a: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&lt;h1&gt;My Website&lt;/h1&gt;</a:t>
            </a: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&lt;p&gt;Welcome to my webpage&lt;/p&gt;  </a:t>
            </a:r>
          </a:p>
          <a:p>
            <a:pPr marL="0" indent="0">
              <a:buNone/>
            </a:pPr>
            <a:r>
              <a:rPr lang="en-US" sz="2400" b="1" dirty="0">
                <a:latin typeface="Sitka Subheading" pitchFamily="2" charset="0"/>
              </a:rPr>
              <a:t>&lt;/header&gt;  </a:t>
            </a:r>
          </a:p>
          <a:p>
            <a:pPr marL="0" indent="0">
              <a:buNone/>
            </a:pPr>
            <a:r>
              <a:rPr lang="en-US" sz="2400" b="1" dirty="0">
                <a:latin typeface="Sitka Subheading" pitchFamily="2" charset="0"/>
              </a:rPr>
              <a:t>&lt;nav&gt;</a:t>
            </a: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&lt;a </a:t>
            </a:r>
            <a:r>
              <a:rPr lang="en-US" sz="2400" dirty="0" err="1">
                <a:latin typeface="Sitka Subheading" pitchFamily="2" charset="0"/>
              </a:rPr>
              <a:t>href</a:t>
            </a:r>
            <a:r>
              <a:rPr lang="en-US" sz="2400" dirty="0">
                <a:latin typeface="Sitka Subheading" pitchFamily="2" charset="0"/>
              </a:rPr>
              <a:t>="#"&gt;Home&lt;/a&gt;</a:t>
            </a: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&lt;a </a:t>
            </a:r>
            <a:r>
              <a:rPr lang="en-US" sz="2400" dirty="0" err="1">
                <a:latin typeface="Sitka Subheading" pitchFamily="2" charset="0"/>
              </a:rPr>
              <a:t>href</a:t>
            </a:r>
            <a:r>
              <a:rPr lang="en-US" sz="2400" dirty="0">
                <a:latin typeface="Sitka Subheading" pitchFamily="2" charset="0"/>
              </a:rPr>
              <a:t>="#"&gt;About&lt;/a&gt;    </a:t>
            </a: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&lt;a </a:t>
            </a:r>
            <a:r>
              <a:rPr lang="en-US" sz="2400" dirty="0" err="1">
                <a:latin typeface="Sitka Subheading" pitchFamily="2" charset="0"/>
              </a:rPr>
              <a:t>href</a:t>
            </a:r>
            <a:r>
              <a:rPr lang="en-US" sz="2400" dirty="0">
                <a:latin typeface="Sitka Subheading" pitchFamily="2" charset="0"/>
              </a:rPr>
              <a:t>="#"&gt;Contact&lt;/a&gt;</a:t>
            </a:r>
            <a:r>
              <a:rPr lang="en-US" sz="2400" b="1" dirty="0">
                <a:latin typeface="Sitka Subheading" pitchFamily="2" charset="0"/>
              </a:rPr>
              <a:t>&lt;/nav&gt;  </a:t>
            </a:r>
          </a:p>
          <a:p>
            <a:pPr marL="0" indent="0">
              <a:buNone/>
            </a:pPr>
            <a:r>
              <a:rPr lang="en-US" sz="2400" b="1" dirty="0">
                <a:latin typeface="Sitka Subheading" pitchFamily="2" charset="0"/>
              </a:rPr>
              <a:t>&lt;main&gt;   </a:t>
            </a: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&lt;section&gt;&lt;h2&gt;About Us&lt;/h2&gt;      </a:t>
            </a: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&lt;p&gt;This is the about section of the website.&lt;/p&gt; &lt;/section&gt;    </a:t>
            </a:r>
          </a:p>
          <a:p>
            <a:pPr marL="0" indent="0">
              <a:buNone/>
            </a:pPr>
            <a:r>
              <a:rPr lang="en-US" sz="2400" b="1" dirty="0">
                <a:latin typeface="Sitka Subheading" pitchFamily="2" charset="0"/>
              </a:rPr>
              <a:t>&lt;article&gt;</a:t>
            </a: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&lt;h2&gt;Latest Article&lt;/h2&gt;      </a:t>
            </a: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&lt;p&gt;This is an independent piece of content.&lt;/p&gt; </a:t>
            </a:r>
            <a:r>
              <a:rPr lang="en-US" sz="2400" b="1" dirty="0">
                <a:latin typeface="Sitka Subheading" pitchFamily="2" charset="0"/>
              </a:rPr>
              <a:t>&lt;/article&gt;</a:t>
            </a:r>
          </a:p>
          <a:p>
            <a:pPr marL="0" indent="0">
              <a:buNone/>
            </a:pPr>
            <a:r>
              <a:rPr lang="en-US" sz="2400" b="1" dirty="0">
                <a:latin typeface="Sitka Subheading" pitchFamily="2" charset="0"/>
              </a:rPr>
              <a:t>&lt;aside&gt;</a:t>
            </a:r>
          </a:p>
          <a:p>
            <a:pPr marL="0" indent="0">
              <a:buNone/>
            </a:pPr>
            <a:r>
              <a:rPr lang="en-US" sz="2400" dirty="0">
                <a:latin typeface="Sitka Subheading" pitchFamily="2" charset="0"/>
              </a:rPr>
              <a:t>&lt;h3&gt;Sidebar&lt;/h3&gt; &lt;p&gt;Related links and ads go here.&lt;/p&gt;</a:t>
            </a:r>
            <a:r>
              <a:rPr lang="en-US" sz="2400" b="1" dirty="0">
                <a:latin typeface="Sitka Subheading" pitchFamily="2" charset="0"/>
              </a:rPr>
              <a:t>&lt;/aside&gt;  </a:t>
            </a:r>
          </a:p>
          <a:p>
            <a:pPr marL="0" indent="0">
              <a:buNone/>
            </a:pPr>
            <a:r>
              <a:rPr lang="en-US" sz="2400" b="1" dirty="0">
                <a:latin typeface="Sitka Subheading" pitchFamily="2" charset="0"/>
              </a:rPr>
              <a:t>&lt;/main&gt;  </a:t>
            </a:r>
          </a:p>
          <a:p>
            <a:pPr marL="0" indent="0">
              <a:buNone/>
            </a:pPr>
            <a:r>
              <a:rPr lang="en-US" sz="2400" b="1" dirty="0">
                <a:latin typeface="Sitka Subheading" pitchFamily="2" charset="0"/>
              </a:rPr>
              <a:t>&lt;footer&gt;    </a:t>
            </a:r>
            <a:r>
              <a:rPr lang="en-US" sz="2400" dirty="0">
                <a:latin typeface="Sitka Subheading" pitchFamily="2" charset="0"/>
              </a:rPr>
              <a:t>&lt;p&gt;© 2025 My Website. All rights reserved.&lt;/p&gt;  </a:t>
            </a:r>
            <a:r>
              <a:rPr lang="en-US" sz="2400" b="1" dirty="0">
                <a:latin typeface="Sitka Subheading" pitchFamily="2" charset="0"/>
              </a:rPr>
              <a:t>&lt;/footer&gt;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89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Multimedia in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92110" y="136524"/>
            <a:ext cx="6646297" cy="5906057"/>
          </a:xfrm>
          <a:noFill/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sz="5900" dirty="0">
                <a:latin typeface="Sitka Subheading" pitchFamily="2" charset="0"/>
              </a:rPr>
              <a:t>Add video, audio, and external pages.</a:t>
            </a:r>
          </a:p>
          <a:p>
            <a:pPr marL="0" indent="0">
              <a:buNone/>
            </a:pPr>
            <a:endParaRPr lang="en-US" sz="2400" dirty="0">
              <a:latin typeface="Sitka Subheading" pitchFamily="2" charset="0"/>
            </a:endParaRPr>
          </a:p>
          <a:p>
            <a:pPr marL="0" indent="0">
              <a:buNone/>
            </a:pPr>
            <a:endParaRPr lang="en-US" sz="2400" dirty="0">
              <a:latin typeface="Sitka Subheading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3600" dirty="0">
                <a:latin typeface="Sitka Subheading" pitchFamily="2" charset="0"/>
              </a:rPr>
              <a:t>&lt;audio controls&gt;  &lt;source </a:t>
            </a:r>
            <a:r>
              <a:rPr lang="en-US" sz="3600" dirty="0" err="1">
                <a:latin typeface="Sitka Subheading" pitchFamily="2" charset="0"/>
              </a:rPr>
              <a:t>src</a:t>
            </a:r>
            <a:r>
              <a:rPr lang="en-US" sz="3600" dirty="0">
                <a:latin typeface="Sitka Subheading" pitchFamily="2" charset="0"/>
              </a:rPr>
              <a:t>="song.mp3" type="audio/mpeg"&gt;&lt;/audio&gt;</a:t>
            </a:r>
          </a:p>
          <a:p>
            <a:pPr marL="0" indent="0">
              <a:lnSpc>
                <a:spcPct val="170000"/>
              </a:lnSpc>
              <a:buNone/>
            </a:pPr>
            <a:endParaRPr lang="en-US" sz="3600" dirty="0">
              <a:latin typeface="Sitka Subheading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3600" dirty="0">
                <a:latin typeface="Sitka Subheading" pitchFamily="2" charset="0"/>
              </a:rPr>
              <a:t>&lt;video width="320" height="240" controls&gt;  &lt;source </a:t>
            </a:r>
            <a:r>
              <a:rPr lang="en-US" sz="3600" dirty="0" err="1">
                <a:latin typeface="Sitka Subheading" pitchFamily="2" charset="0"/>
              </a:rPr>
              <a:t>src</a:t>
            </a:r>
            <a:r>
              <a:rPr lang="en-US" sz="3600" dirty="0">
                <a:latin typeface="Sitka Subheading" pitchFamily="2" charset="0"/>
              </a:rPr>
              <a:t>="movie.mp4" type="video/mp4"&gt;&lt;/video&gt;</a:t>
            </a:r>
          </a:p>
          <a:p>
            <a:pPr marL="0" indent="0">
              <a:lnSpc>
                <a:spcPct val="170000"/>
              </a:lnSpc>
              <a:buNone/>
            </a:pPr>
            <a:endParaRPr lang="en-US" sz="3600" dirty="0">
              <a:latin typeface="Sitka Subheading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3600" dirty="0">
                <a:latin typeface="Sitka Subheading" pitchFamily="2" charset="0"/>
              </a:rPr>
              <a:t>&lt;iframe </a:t>
            </a:r>
            <a:r>
              <a:rPr lang="en-US" sz="3600" dirty="0" err="1">
                <a:latin typeface="Sitka Subheading" pitchFamily="2" charset="0"/>
              </a:rPr>
              <a:t>src</a:t>
            </a:r>
            <a:r>
              <a:rPr lang="en-US" sz="3600" dirty="0">
                <a:latin typeface="Sitka Subheading" pitchFamily="2" charset="0"/>
              </a:rPr>
              <a:t>="https://www.google.com"&gt;&lt;/iframe&gt;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535</TotalTime>
  <Words>1277</Words>
  <Application>Microsoft Office PowerPoint</Application>
  <PresentationFormat>Widescreen</PresentationFormat>
  <Paragraphs>263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Baskerville Old Face</vt:lpstr>
      <vt:lpstr>Calibri</vt:lpstr>
      <vt:lpstr>Gill Sans Nova Light</vt:lpstr>
      <vt:lpstr>Sitka Subheading</vt:lpstr>
      <vt:lpstr>Custom</vt:lpstr>
      <vt:lpstr> HTML Advanced + CSS Basics</vt:lpstr>
      <vt:lpstr>Recap of Day 1</vt:lpstr>
      <vt:lpstr>Semantic Tags</vt:lpstr>
      <vt:lpstr>Why Use Semantic Tags?</vt:lpstr>
      <vt:lpstr>Examples of Semantic Tags</vt:lpstr>
      <vt:lpstr> Semantic Tags Structure</vt:lpstr>
      <vt:lpstr>Semantic Tags Webpage Structure</vt:lpstr>
      <vt:lpstr>Example of Semantic Tags</vt:lpstr>
      <vt:lpstr>Multimedia in HTML</vt:lpstr>
      <vt:lpstr>Introduction to CSS</vt:lpstr>
      <vt:lpstr>Introduction to CSS</vt:lpstr>
      <vt:lpstr>1. Inline CSS </vt:lpstr>
      <vt:lpstr>2 Internal CSS</vt:lpstr>
      <vt:lpstr>3 External CSS Example</vt:lpstr>
      <vt:lpstr>CSS Selectors</vt:lpstr>
      <vt:lpstr>Id Selector</vt:lpstr>
      <vt:lpstr>Id Selector example </vt:lpstr>
      <vt:lpstr>Class Selector</vt:lpstr>
      <vt:lpstr>Class Selector example </vt:lpstr>
      <vt:lpstr>Group Selector</vt:lpstr>
      <vt:lpstr>Group Selector example </vt:lpstr>
      <vt:lpstr>Universal Selector</vt:lpstr>
      <vt:lpstr>Universal Selector example </vt:lpstr>
      <vt:lpstr>Fonts &amp; Colors</vt:lpstr>
      <vt:lpstr>Text Styling</vt:lpstr>
      <vt:lpstr>Day 2 Activity </vt:lpstr>
      <vt:lpstr>Summary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HTML</dc:title>
  <dc:creator>Abhishek</dc:creator>
  <cp:lastModifiedBy>Abhishek 287</cp:lastModifiedBy>
  <cp:revision>17</cp:revision>
  <dcterms:created xsi:type="dcterms:W3CDTF">2025-09-01T17:44:26Z</dcterms:created>
  <dcterms:modified xsi:type="dcterms:W3CDTF">2025-09-10T16:33:07Z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